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5" r:id="rId2"/>
    <p:sldId id="360" r:id="rId3"/>
    <p:sldId id="321" r:id="rId4"/>
    <p:sldId id="308" r:id="rId5"/>
    <p:sldId id="342" r:id="rId6"/>
    <p:sldId id="307" r:id="rId7"/>
    <p:sldId id="309" r:id="rId8"/>
    <p:sldId id="343" r:id="rId9"/>
    <p:sldId id="322" r:id="rId10"/>
    <p:sldId id="310" r:id="rId11"/>
    <p:sldId id="311" r:id="rId12"/>
    <p:sldId id="350" r:id="rId13"/>
    <p:sldId id="314" r:id="rId14"/>
    <p:sldId id="315" r:id="rId15"/>
    <p:sldId id="312" r:id="rId16"/>
    <p:sldId id="316" r:id="rId17"/>
    <p:sldId id="313" r:id="rId18"/>
    <p:sldId id="317" r:id="rId19"/>
    <p:sldId id="358" r:id="rId20"/>
    <p:sldId id="359" r:id="rId21"/>
    <p:sldId id="318" r:id="rId22"/>
    <p:sldId id="344" r:id="rId23"/>
    <p:sldId id="304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715C1"/>
    <a:srgbClr val="632EFF"/>
    <a:srgbClr val="3333FF"/>
    <a:srgbClr val="00FF00"/>
    <a:srgbClr val="006600"/>
    <a:srgbClr val="00CC00"/>
    <a:srgbClr val="3149F7"/>
    <a:srgbClr val="31C7DB"/>
  </p:clrMru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>
        <p:scale>
          <a:sx n="84" d="100"/>
          <a:sy n="84" d="100"/>
        </p:scale>
        <p:origin x="-2400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7E7BE-3AAE-4347-9929-6CAF8574CB41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5CB77-9F4C-4FDF-BD8F-68DC36586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575C-C8AA-4E19-B4CF-3CF801DF5A0C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02B0-C643-4344-A828-5C3AEE1C3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575C-C8AA-4E19-B4CF-3CF801DF5A0C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02B0-C643-4344-A828-5C3AEE1C3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575C-C8AA-4E19-B4CF-3CF801DF5A0C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02B0-C643-4344-A828-5C3AEE1C3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AEA0-E464-4957-816B-DF2FDF624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B5A10-3777-4C84-9185-FC3D19B34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776FF-245A-40DD-A5AD-21BE7811A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575C-C8AA-4E19-B4CF-3CF801DF5A0C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02B0-C643-4344-A828-5C3AEE1C3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575C-C8AA-4E19-B4CF-3CF801DF5A0C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02B0-C643-4344-A828-5C3AEE1C3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575C-C8AA-4E19-B4CF-3CF801DF5A0C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02B0-C643-4344-A828-5C3AEE1C3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575C-C8AA-4E19-B4CF-3CF801DF5A0C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02B0-C643-4344-A828-5C3AEE1C3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575C-C8AA-4E19-B4CF-3CF801DF5A0C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02B0-C643-4344-A828-5C3AEE1C3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575C-C8AA-4E19-B4CF-3CF801DF5A0C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02B0-C643-4344-A828-5C3AEE1C3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575C-C8AA-4E19-B4CF-3CF801DF5A0C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02B0-C643-4344-A828-5C3AEE1C3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575C-C8AA-4E19-B4CF-3CF801DF5A0C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02B0-C643-4344-A828-5C3AEE1C3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7575C-C8AA-4E19-B4CF-3CF801DF5A0C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302B0-C643-4344-A828-5C3AEE1C3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gif"/><Relationship Id="rId7" Type="http://schemas.openxmlformats.org/officeDocument/2006/relationships/image" Target="../media/image3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жа\Pictures\фоны\69404361_1295337099_ne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1928802"/>
            <a:ext cx="7772400" cy="1357322"/>
          </a:xfr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txBody>
          <a:bodyPr/>
          <a:lstStyle/>
          <a:p>
            <a:r>
              <a:rPr lang="ru-RU" b="1" i="1" dirty="0" smtClean="0">
                <a:latin typeface="DejaVu Sans Condensed" pitchFamily="34" charset="0"/>
              </a:rPr>
              <a:t>«Танцы </a:t>
            </a:r>
            <a:r>
              <a:rPr lang="ru-RU" b="1" i="1" dirty="0" smtClean="0">
                <a:latin typeface="DejaVu Sans Condensed" pitchFamily="34" charset="0"/>
              </a:rPr>
              <a:t> </a:t>
            </a:r>
            <a:r>
              <a:rPr lang="ru-RU" b="1" i="1" dirty="0" smtClean="0">
                <a:latin typeface="DejaVu Sans Condensed" pitchFamily="34" charset="0"/>
              </a:rPr>
              <a:t>и  здоровье»</a:t>
            </a:r>
            <a:endParaRPr lang="ru-RU" b="1" i="1" dirty="0" smtClean="0">
              <a:latin typeface="DejaVu Sans Condensed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714625" y="357188"/>
            <a:ext cx="351718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sz="1400" dirty="0">
                <a:cs typeface="Times New Roman" pitchFamily="18" charset="0"/>
              </a:rPr>
              <a:t>  </a:t>
            </a:r>
            <a:r>
              <a:rPr lang="ru-RU" sz="3200" b="1" dirty="0">
                <a:cs typeface="Times New Roman" pitchFamily="18" charset="0"/>
              </a:rPr>
              <a:t>  </a:t>
            </a:r>
            <a:r>
              <a:rPr lang="ru-RU" sz="4000" b="1" dirty="0">
                <a:cs typeface="Times New Roman" pitchFamily="18" charset="0"/>
              </a:rPr>
              <a:t>Консультация</a:t>
            </a:r>
          </a:p>
          <a:p>
            <a:pPr algn="just" eaLnBrk="0" hangingPunct="0"/>
            <a:endParaRPr lang="ru-RU" dirty="0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555537" y="5134451"/>
            <a:ext cx="3947427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sz="1400" dirty="0">
                <a:solidFill>
                  <a:srgbClr val="663300"/>
                </a:solidFill>
                <a:cs typeface="Times New Roman" pitchFamily="18" charset="0"/>
              </a:rPr>
              <a:t>   </a:t>
            </a:r>
            <a:endParaRPr lang="ru-RU" sz="3600" b="1" dirty="0" smtClean="0">
              <a:cs typeface="Times New Roman" pitchFamily="18" charset="0"/>
            </a:endParaRPr>
          </a:p>
          <a:p>
            <a:pPr algn="ctr" eaLnBrk="0" hangingPunct="0"/>
            <a:r>
              <a:rPr lang="ru-RU" sz="2400" b="1" dirty="0" err="1" smtClean="0">
                <a:cs typeface="Times New Roman" pitchFamily="18" charset="0"/>
              </a:rPr>
              <a:t>Кулясова</a:t>
            </a:r>
            <a:r>
              <a:rPr lang="ru-RU" sz="2400" b="1" dirty="0" smtClean="0">
                <a:cs typeface="Times New Roman" pitchFamily="18" charset="0"/>
              </a:rPr>
              <a:t> Жанна </a:t>
            </a:r>
            <a:r>
              <a:rPr lang="ru-RU" sz="2400" b="1" dirty="0" smtClean="0">
                <a:cs typeface="Times New Roman" pitchFamily="18" charset="0"/>
              </a:rPr>
              <a:t>Борисовна</a:t>
            </a:r>
            <a:endParaRPr lang="ru-RU" sz="2400" b="1" dirty="0" smtClean="0">
              <a:cs typeface="Times New Roman" pitchFamily="18" charset="0"/>
            </a:endParaRPr>
          </a:p>
          <a:p>
            <a:pPr algn="ctr" eaLnBrk="0" hangingPunct="0"/>
            <a:r>
              <a:rPr lang="ru-RU" sz="2400" b="1" dirty="0" smtClean="0">
                <a:cs typeface="Times New Roman" pitchFamily="18" charset="0"/>
              </a:rPr>
              <a:t>2014 год </a:t>
            </a:r>
            <a:endParaRPr lang="ru-RU" sz="2400" b="1" dirty="0">
              <a:cs typeface="Times New Roman" pitchFamily="18" charset="0"/>
            </a:endParaRPr>
          </a:p>
          <a:p>
            <a:pPr algn="just" eaLnBrk="0" hangingPunct="0"/>
            <a:endParaRPr lang="ru-RU" sz="2000" dirty="0"/>
          </a:p>
        </p:txBody>
      </p:sp>
      <p:pic>
        <p:nvPicPr>
          <p:cNvPr id="2053" name="Picture 4" descr="C:\Users\жа\Pictures\картинки\74233379c62da084a24e6aad1de9e83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800742"/>
            <a:ext cx="2643206" cy="280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http://s19.rimg.info/2c645e3c46b6d52b98f796ec71a212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28"/>
            <a:ext cx="1473801" cy="1347218"/>
          </a:xfrm>
          <a:prstGeom prst="rect">
            <a:avLst/>
          </a:prstGeom>
          <a:noFill/>
        </p:spPr>
      </p:pic>
      <p:pic>
        <p:nvPicPr>
          <p:cNvPr id="1028" name="Picture 4" descr="C:\Users\жа\Pictures\картинки\1786307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786190"/>
            <a:ext cx="1785950" cy="1594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жа\Pictures\фоны\69404361_1295337099_ne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dirty="0" smtClean="0">
                <a:latin typeface="+mn-lt"/>
              </a:rPr>
              <a:t>Вальс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2000250"/>
            <a:ext cx="2749550" cy="2954338"/>
          </a:xfrm>
          <a:ln>
            <a:solidFill>
              <a:srgbClr val="6633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b="1" dirty="0" smtClean="0"/>
          </a:p>
          <a:p>
            <a:pPr eaLnBrk="1" hangingPunct="1">
              <a:buFontTx/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Вальс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(фр.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valse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 — общее название бальных и народных танцев музыкального размера 3/4, исполняется преимущественно в закрытой позиции. Наиболее распространена фигура в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вальсе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— полный оборот в два такта с тремя шагами в каждом.</a:t>
            </a:r>
          </a:p>
        </p:txBody>
      </p:sp>
      <p:pic>
        <p:nvPicPr>
          <p:cNvPr id="7172" name="Picture 7" descr="http://club.foto.ru/gallery/images/photo/2008/11/21/1231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000125"/>
            <a:ext cx="4038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жа\Pictures\фоны\69404361_1295337099_ne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357188"/>
            <a:ext cx="8229600" cy="642920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latin typeface="DejaVu Sans Condensed" pitchFamily="34" charset="0"/>
              </a:rPr>
              <a:t>Танго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000750" y="2214563"/>
            <a:ext cx="2747963" cy="2857500"/>
          </a:xfrm>
          <a:noFill/>
          <a:ln>
            <a:solidFill>
              <a:srgbClr val="6633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400" b="1" dirty="0" smtClean="0"/>
              <a:t>      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Танго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(исп.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tango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 — аргентинский народный танец; парный танец свободной композиции, отличающийся энергичным и четким ритмом. </a:t>
            </a:r>
          </a:p>
          <a:p>
            <a:pPr eaLnBrk="1" hangingPunct="1">
              <a:buFontTx/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Изначально получил развитие и распространение в Аргентине, затем стал популярен во всем мире.</a:t>
            </a:r>
            <a:endParaRPr lang="ru-RU" sz="14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8" descr="http://img-fotki.yandex.ru/get/5307/85998435.3/0_60cc3_1771fbbd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143000"/>
            <a:ext cx="435292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жа\Pictures\фоны\69404361_1295337099_ne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8" name="Picture 6" descr="http://gorod.tomsk.ru/i/u/367/indian_dance_-%2826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000240"/>
            <a:ext cx="5715040" cy="4129116"/>
          </a:xfrm>
          <a:prstGeom prst="rect">
            <a:avLst/>
          </a:prstGeom>
          <a:noFill/>
          <a:ln>
            <a:solidFill>
              <a:srgbClr val="632EFF"/>
            </a:solidFill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28625" y="357188"/>
            <a:ext cx="8229600" cy="6429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atin typeface="DejaVu Sans Condensed" pitchFamily="34" charset="0"/>
                <a:ea typeface="+mj-ea"/>
                <a:cs typeface="+mj-cs"/>
              </a:rPr>
              <a:t>Индийские танцы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DejaVu Sans Condense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жа\Pictures\фоны\69404361_1295337099_ne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857250" y="214290"/>
            <a:ext cx="7900988" cy="1143008"/>
          </a:xfr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Восточные танцы — танец живота</a:t>
            </a:r>
          </a:p>
        </p:txBody>
      </p:sp>
      <p:pic>
        <p:nvPicPr>
          <p:cNvPr id="11267" name="Picture 2" descr="http://dnepropetrovsk.era.com.ua/market/img/?f=51&amp;i=175839_1_65362.jpg"/>
          <p:cNvPicPr>
            <a:picLocks noChangeAspect="1" noChangeArrowheads="1"/>
          </p:cNvPicPr>
          <p:nvPr/>
        </p:nvPicPr>
        <p:blipFill>
          <a:blip r:embed="rId3" cstate="print"/>
          <a:srcRect t="4688" b="2979"/>
          <a:stretch>
            <a:fillRect/>
          </a:stretch>
        </p:blipFill>
        <p:spPr bwMode="auto">
          <a:xfrm>
            <a:off x="3143240" y="1643050"/>
            <a:ext cx="350043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жа\Pictures\фоны\69404361_1295337099_ne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714348" y="285728"/>
            <a:ext cx="7900988" cy="7857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dirty="0"/>
          </a:p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Латиноамериканские танцы</a:t>
            </a:r>
          </a:p>
          <a:p>
            <a:pPr algn="ctr">
              <a:defRPr/>
            </a:pPr>
            <a:endParaRPr lang="ru-RU" sz="2400" b="1" i="1" kern="0" dirty="0">
              <a:solidFill>
                <a:schemeClr val="tx2"/>
              </a:solidFill>
              <a:latin typeface="DejaVu Sans Condensed" pitchFamily="34" charset="0"/>
              <a:ea typeface="+mj-ea"/>
              <a:cs typeface="+mj-cs"/>
            </a:endParaRPr>
          </a:p>
        </p:txBody>
      </p:sp>
      <p:pic>
        <p:nvPicPr>
          <p:cNvPr id="12291" name="Picture 2" descr="http://img1.liveinternet.ru/images/attach/c/3/75/951/75951091_3824370_photo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1500188"/>
            <a:ext cx="66675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жа\Pictures\фоны\69404361_1295337099_ne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2"/>
            <a:ext cx="8229600" cy="525443"/>
          </a:xfr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/>
              <a:t>Ирландские танцы</a:t>
            </a:r>
            <a:endParaRPr lang="ru-RU" sz="3600" b="1" dirty="0" smtClean="0">
              <a:latin typeface="DejaVu Sans Condensed" pitchFamily="34" charset="0"/>
            </a:endParaRPr>
          </a:p>
        </p:txBody>
      </p:sp>
      <p:pic>
        <p:nvPicPr>
          <p:cNvPr id="9219" name="Picture 5" descr="http://img1.liveinternet.ru/images/attach/b/3/26/956/26956283_riverd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2643188"/>
            <a:ext cx="5786438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71736" y="928670"/>
            <a:ext cx="4462463" cy="1500188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400" b="1" kern="0" dirty="0">
                <a:latin typeface="+mn-lt"/>
              </a:rPr>
              <a:t>   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400" b="1" kern="0" dirty="0">
                <a:latin typeface="+mn-lt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Ирландские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танцы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— группа традиционных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танцев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сформировавшихся в Ирландии в XVIII-XX веках и ставших очень популярными по всему миру после постановки в 1994 году танцевального шоу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Riverdance</a:t>
            </a:r>
            <a:endParaRPr lang="ru-RU" sz="1400" b="1" kern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жа\Pictures\фоны\69404361_1295337099_ne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3714750" y="3214688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 </a:t>
            </a:r>
            <a:endParaRPr lang="ru-RU"/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857250" y="357188"/>
            <a:ext cx="7900988" cy="642920"/>
          </a:xfr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Рок-н-ролл</a:t>
            </a:r>
          </a:p>
        </p:txBody>
      </p:sp>
      <p:pic>
        <p:nvPicPr>
          <p:cNvPr id="13316" name="Picture 3" descr="C:\Users\жа\Pictures\85747729055583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1214438"/>
            <a:ext cx="3419475" cy="5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жа\Pictures\фоны\69404361_1295337099_ne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571500"/>
            <a:ext cx="8229600" cy="642922"/>
          </a:xfr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Брейк-данс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36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500298" y="1571612"/>
            <a:ext cx="4462462" cy="1285875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400" b="1" kern="0" dirty="0">
                <a:latin typeface="+mn-lt"/>
              </a:rPr>
              <a:t>   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400" b="1" kern="0" dirty="0">
                <a:latin typeface="+mn-lt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Break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-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dance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— уличный танец, одно из течений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хип-хоп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культуры. Весь танец пришел из Нью-Йорка из юга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Бронкса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  <a:endParaRPr lang="ru-RU" sz="1400" b="1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5" descr="http://o-gorod.ru/wp-content/uploads/tan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071810"/>
            <a:ext cx="5357813" cy="3214687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жа\Pictures\фоны\69404361_1295337099_ne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2619375" y="3244850"/>
            <a:ext cx="249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 </a:t>
            </a:r>
            <a:endParaRPr lang="ru-RU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857224" y="428604"/>
            <a:ext cx="7900988" cy="9286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Аэробика с элементами танца</a:t>
            </a:r>
            <a:endParaRPr lang="ru-RU" sz="32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4340" name="Picture 4" descr="http://www.zoomby.ru/t/6f34cd3fa0ca06f8ee5ccc8d0357f8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071678"/>
            <a:ext cx="5862630" cy="3900488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жа\Pictures\фоны\69404361_1295337099_ne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857224" y="428604"/>
            <a:ext cx="7900988" cy="9286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Народные танцы</a:t>
            </a:r>
            <a:endParaRPr lang="ru-RU" sz="32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5541" name="Picture 5" descr="http://www.vnschool.net/images/Baihoctructuyen/Theworld/Ukraine/Ukraine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14488"/>
            <a:ext cx="6096000" cy="4505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walls.ru/large/201210/5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жа\Pictures\26885234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21"/>
            <a:ext cx="9305504" cy="6862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жа\Pictures\фоны\69404361_1295337099_ne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ttp://static.ozone.ru/multimedia/video_dvd_covers/c200/1000152521.jpg"/>
          <p:cNvPicPr>
            <a:picLocks noChangeAspect="1" noChangeArrowheads="1"/>
          </p:cNvPicPr>
          <p:nvPr/>
        </p:nvPicPr>
        <p:blipFill>
          <a:blip r:embed="rId3" cstate="print"/>
          <a:srcRect l="15000" r="15171"/>
          <a:stretch>
            <a:fillRect/>
          </a:stretch>
        </p:blipFill>
        <p:spPr bwMode="auto">
          <a:xfrm>
            <a:off x="359660" y="1428737"/>
            <a:ext cx="1712010" cy="2428892"/>
          </a:xfrm>
          <a:prstGeom prst="rect">
            <a:avLst/>
          </a:prstGeom>
          <a:noFill/>
        </p:spPr>
      </p:pic>
      <p:pic>
        <p:nvPicPr>
          <p:cNvPr id="5124" name="Picture 4" descr="http://www.kniga.ru/upload/covers/eef/eef39d5348b799339fe50efa8b882f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1434972"/>
            <a:ext cx="1703861" cy="2419482"/>
          </a:xfrm>
          <a:prstGeom prst="rect">
            <a:avLst/>
          </a:prstGeom>
          <a:noFill/>
        </p:spPr>
      </p:pic>
      <p:pic>
        <p:nvPicPr>
          <p:cNvPr id="5126" name="Picture 6" descr="http://static2.ozone.ru/multimedia/video_dvd_covers/c300/1001364748.jpg"/>
          <p:cNvPicPr>
            <a:picLocks noChangeAspect="1" noChangeArrowheads="1"/>
          </p:cNvPicPr>
          <p:nvPr/>
        </p:nvPicPr>
        <p:blipFill>
          <a:blip r:embed="rId5" cstate="print"/>
          <a:srcRect l="25000" t="12500" r="22499" b="12499"/>
          <a:stretch>
            <a:fillRect/>
          </a:stretch>
        </p:blipFill>
        <p:spPr bwMode="auto">
          <a:xfrm>
            <a:off x="2610916" y="1428736"/>
            <a:ext cx="1650217" cy="2428892"/>
          </a:xfrm>
          <a:prstGeom prst="rect">
            <a:avLst/>
          </a:prstGeom>
          <a:noFill/>
        </p:spPr>
      </p:pic>
      <p:pic>
        <p:nvPicPr>
          <p:cNvPr id="5128" name="Picture 8" descr="https://encrypted-tbn2.gstatic.com/images?q=tbn:ANd9GcTXCMrYDHggYmqVsWw9_ZWiCb_WLZ6d5goRVfB_ZAcholDrirCTPg"/>
          <p:cNvPicPr>
            <a:picLocks noChangeAspect="1" noChangeArrowheads="1"/>
          </p:cNvPicPr>
          <p:nvPr/>
        </p:nvPicPr>
        <p:blipFill>
          <a:blip r:embed="rId6" cstate="print"/>
          <a:srcRect l="25000" t="12500" r="24999" b="12499"/>
          <a:stretch>
            <a:fillRect/>
          </a:stretch>
        </p:blipFill>
        <p:spPr bwMode="auto">
          <a:xfrm>
            <a:off x="4786315" y="1428736"/>
            <a:ext cx="1643074" cy="2417637"/>
          </a:xfrm>
          <a:prstGeom prst="rect">
            <a:avLst/>
          </a:prstGeom>
          <a:noFill/>
        </p:spPr>
      </p:pic>
      <p:pic>
        <p:nvPicPr>
          <p:cNvPr id="5130" name="Picture 10" descr="http://static1.ozone.ru/multimedia/audio_cd_covers/c300/1000743533.jpg"/>
          <p:cNvPicPr>
            <a:picLocks noChangeAspect="1" noChangeArrowheads="1"/>
          </p:cNvPicPr>
          <p:nvPr/>
        </p:nvPicPr>
        <p:blipFill>
          <a:blip r:embed="rId7" cstate="print"/>
          <a:srcRect l="17500" t="17500" r="17499" b="17499"/>
          <a:stretch>
            <a:fillRect/>
          </a:stretch>
        </p:blipFill>
        <p:spPr bwMode="auto">
          <a:xfrm>
            <a:off x="1357290" y="4500570"/>
            <a:ext cx="1785950" cy="2000264"/>
          </a:xfrm>
          <a:prstGeom prst="rect">
            <a:avLst/>
          </a:prstGeom>
          <a:noFill/>
        </p:spPr>
      </p:pic>
      <p:pic>
        <p:nvPicPr>
          <p:cNvPr id="5132" name="Picture 12" descr="http://static2.ozone.ru/multimedia/video_dvd_covers/c300/1000496676.jpg"/>
          <p:cNvPicPr>
            <a:picLocks noChangeAspect="1" noChangeArrowheads="1"/>
          </p:cNvPicPr>
          <p:nvPr/>
        </p:nvPicPr>
        <p:blipFill>
          <a:blip r:embed="rId8" cstate="print"/>
          <a:srcRect l="22500" t="10000" r="24999" b="17499"/>
          <a:stretch>
            <a:fillRect/>
          </a:stretch>
        </p:blipFill>
        <p:spPr bwMode="auto">
          <a:xfrm>
            <a:off x="3857620" y="4500570"/>
            <a:ext cx="1500198" cy="2071702"/>
          </a:xfrm>
          <a:prstGeom prst="rect">
            <a:avLst/>
          </a:prstGeom>
          <a:noFill/>
        </p:spPr>
      </p:pic>
      <p:pic>
        <p:nvPicPr>
          <p:cNvPr id="5134" name="Picture 14" descr="https://encrypted-tbn3.gstatic.com/images?q=tbn:ANd9GcQlgH-_8Vc0RpyG_YJ_1-B8Zkzqs1ALoZ_tIjcQVxzm__7Gnkj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4500550"/>
            <a:ext cx="2000264" cy="2000264"/>
          </a:xfrm>
          <a:prstGeom prst="rect">
            <a:avLst/>
          </a:prstGeom>
          <a:noFill/>
        </p:spPr>
      </p:pic>
      <p:sp>
        <p:nvSpPr>
          <p:cNvPr id="11" name="Rectangl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69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Обучающие программы</a:t>
            </a:r>
            <a:endParaRPr lang="ru-RU" sz="3200" b="1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жа\Pictures\фоны\69404361_1295337099_ne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Rectangle 4"/>
          <p:cNvSpPr txBox="1">
            <a:spLocks noChangeArrowheads="1"/>
          </p:cNvSpPr>
          <p:nvPr/>
        </p:nvSpPr>
        <p:spPr bwMode="auto">
          <a:xfrm>
            <a:off x="214282" y="1214438"/>
            <a:ext cx="8715436" cy="32861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anchor="ctr"/>
          <a:lstStyle/>
          <a:p>
            <a:pPr algn="just" eaLnBrk="0" hangingPunct="0"/>
            <a:r>
              <a:rPr lang="ru-RU" sz="2400" dirty="0" smtClean="0">
                <a:cs typeface="Times New Roman" pitchFamily="18" charset="0"/>
              </a:rPr>
              <a:t>    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Современные танцы сжигают 300 ккал за полчаса</a:t>
            </a:r>
          </a:p>
          <a:p>
            <a:pPr algn="just" eaLnBrk="0" hangingPunct="0"/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0" hangingPunct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-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Балет, бальные танцы и чечетка – 200ккал</a:t>
            </a:r>
          </a:p>
          <a:p>
            <a:pPr algn="just" eaLnBrk="0" hangingPunct="0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just" eaLnBrk="0" hangingPunct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-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Народные танцы  -225 ккал</a:t>
            </a:r>
          </a:p>
          <a:p>
            <a:pPr algn="ctr"/>
            <a:endParaRPr lang="ru-RU" sz="2400" b="1" i="1" dirty="0"/>
          </a:p>
        </p:txBody>
      </p:sp>
      <p:pic>
        <p:nvPicPr>
          <p:cNvPr id="15363" name="Picture 2" descr="http://images.blog-24.com/1270000/1267000/126749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071810"/>
            <a:ext cx="21701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жа\Pictures\фоны\69404361_1295337099_ne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http://us.ekabu.ru/50eae4d17efa6e0f3bbf2a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31952"/>
            <a:ext cx="8215370" cy="5011758"/>
          </a:xfrm>
          <a:prstGeom prst="rect">
            <a:avLst/>
          </a:prstGeom>
          <a:noFill/>
          <a:ln>
            <a:solidFill>
              <a:srgbClr val="F715C1"/>
            </a:solidFill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00063" y="357166"/>
            <a:ext cx="8229600" cy="11430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428604"/>
            <a:ext cx="785818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Какой танец подходит вам согласно гороскопу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500034" y="1714488"/>
            <a:ext cx="8358246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Овен –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хип-хоп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латины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– ча-ча-ча, румба,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джайв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Телец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-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дерзкое танго или игривый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квик-степ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Близнецы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темпераментные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сальсу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(музыкальный жанр, популярный в основном в Латинской Америки)  или самбу</a:t>
            </a:r>
            <a:endParaRPr kumimoji="0" lang="ru-RU" sz="14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Рак -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Трайбл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- это современный восточный танец, впитавший в себя элементы различных восточных (и не только) культур: арабской, индийской, испанской, цыганской) </a:t>
            </a: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Лев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танго, фламенко ,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хип-хоп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ева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ирландский танец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Весы -</a:t>
            </a:r>
            <a:r>
              <a:rPr lang="ru-RU" sz="1400" dirty="0" smtClean="0"/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вальс ,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квик-степ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, румба и танго  и гавайское ноу-хау – танец хула. </a:t>
            </a: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Скорпион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/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хип-хоп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или 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Ragga-Jam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Стрелец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ru-RU" sz="1400" dirty="0" smtClean="0"/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хип-хоп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го-го, стрит-джаз, брейк-данс,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сальсу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ча-ча-ча, румбу.</a:t>
            </a:r>
            <a:endParaRPr lang="ru-RU" sz="14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Козерог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ru-RU" sz="1400" dirty="0" smtClean="0"/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хип-хопе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беллидансе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или свинге.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Водолей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/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джайв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сальса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самба, танго, и модерновые направления –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хип-хоп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джага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Рыба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вальс, и страстное танго, и неприкрыто эротическую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бачату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 благородный вальс, и экспрессивный джаз,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жа\Pictures\фоны\69404361_1295337099_neb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85852" y="785794"/>
            <a:ext cx="6786610" cy="5000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4400" b="1" i="1" kern="0" dirty="0">
              <a:latin typeface="DejaVu Sans Condensed" pitchFamily="34" charset="0"/>
              <a:ea typeface="+mj-ea"/>
              <a:cs typeface="+mj-cs"/>
            </a:endParaRPr>
          </a:p>
        </p:txBody>
      </p:sp>
      <p:pic>
        <p:nvPicPr>
          <p:cNvPr id="2050" name="Picture 2" descr="C:\Users\жа\Pictures\картинки\58802420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142984"/>
            <a:ext cx="4476768" cy="4476768"/>
          </a:xfrm>
          <a:prstGeom prst="rect">
            <a:avLst/>
          </a:prstGeom>
          <a:noFill/>
        </p:spPr>
      </p:pic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1500166" y="1000108"/>
            <a:ext cx="635798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За руки дружно с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тобою возьмемся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Будем кружиться мы в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танце  легко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Глядя друг другу в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глаза, улыбнемся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Как танцевать нам с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тобой  хорошо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Пусть наши руки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навстречу друг к другу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Дружно взлетят высоко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высоко.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Весело прыгать с тобою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мы будем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Делай, как я, - это очень легко!</a:t>
            </a:r>
          </a:p>
        </p:txBody>
      </p:sp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жа\Pictures\фоны\69404361_1295337099_ne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0" descr="http://img4.hostingpics.net/pics/208609dxyx7pd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571612"/>
            <a:ext cx="3514725" cy="5953125"/>
          </a:xfrm>
          <a:prstGeom prst="rect">
            <a:avLst/>
          </a:prstGeom>
          <a:noFill/>
        </p:spPr>
      </p:pic>
      <p:pic>
        <p:nvPicPr>
          <p:cNvPr id="4" name="Picture 4" descr="http://img1.liveinternet.ru/images/attach/c/4/79/73/79073507_0_63ec6_37412a35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4" y="1500174"/>
            <a:ext cx="4495800" cy="5105401"/>
          </a:xfrm>
          <a:prstGeom prst="rect">
            <a:avLst/>
          </a:prstGeom>
          <a:noFill/>
        </p:spPr>
      </p:pic>
      <p:pic>
        <p:nvPicPr>
          <p:cNvPr id="5" name="Picture 14" descr="http://www.smail46.ru/_ph/9/2/41907587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39043">
            <a:off x="3868535" y="4429349"/>
            <a:ext cx="3008795" cy="2612901"/>
          </a:xfrm>
          <a:prstGeom prst="rect">
            <a:avLst/>
          </a:prstGeom>
          <a:noFill/>
        </p:spPr>
      </p:pic>
      <p:pic>
        <p:nvPicPr>
          <p:cNvPr id="35842" name="Picture 2" descr="http://www.edu.cap.ru/home/5787/priroda_06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09709">
            <a:off x="7528613" y="956326"/>
            <a:ext cx="1080120" cy="1080120"/>
          </a:xfrm>
          <a:prstGeom prst="rect">
            <a:avLst/>
          </a:prstGeom>
          <a:noFill/>
        </p:spPr>
      </p:pic>
      <p:pic>
        <p:nvPicPr>
          <p:cNvPr id="35844" name="Picture 4" descr="http://www.edu.cap.ru/home/5787/priroda_06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517035">
            <a:off x="5260028" y="1545260"/>
            <a:ext cx="1311522" cy="1311522"/>
          </a:xfrm>
          <a:prstGeom prst="rect">
            <a:avLst/>
          </a:prstGeom>
          <a:noFill/>
        </p:spPr>
      </p:pic>
      <p:pic>
        <p:nvPicPr>
          <p:cNvPr id="9" name="Picture 16" descr="http://img10.proshkolu.ru/content/media/pic/std/4000000/3174000/3173611-73f035079dec5fc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50137">
            <a:off x="3923690" y="2675064"/>
            <a:ext cx="1471025" cy="1327715"/>
          </a:xfrm>
          <a:prstGeom prst="rect">
            <a:avLst/>
          </a:prstGeom>
          <a:noFill/>
        </p:spPr>
      </p:pic>
      <p:pic>
        <p:nvPicPr>
          <p:cNvPr id="10" name="Picture 16" descr="http://img10.proshkolu.ru/content/media/pic/std/4000000/3174000/3173611-73f035079dec5fc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50137">
            <a:off x="7857720" y="1325889"/>
            <a:ext cx="1138535" cy="939181"/>
          </a:xfrm>
          <a:prstGeom prst="rect">
            <a:avLst/>
          </a:prstGeom>
          <a:noFill/>
        </p:spPr>
      </p:pic>
      <p:sp>
        <p:nvSpPr>
          <p:cNvPr id="35845" name="WordArt 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214414" y="214290"/>
            <a:ext cx="6048671" cy="115212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спасибо за внимание!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2" name="Picture 12" descr="http://img-fotki.yandex.ru/get/5705/valenta-mog.108/0_6b652_4d3c3833_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542911">
            <a:off x="4326957" y="2319862"/>
            <a:ext cx="899237" cy="8992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жа\Pictures\фоны\69404361_1295337099_ne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3494" name="Picture 6" descr="027318A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65638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29190" y="571480"/>
            <a:ext cx="3929090" cy="54292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4400" b="1" i="1" kern="0" dirty="0">
              <a:latin typeface="DejaVu Sans Condensed" pitchFamily="34" charset="0"/>
              <a:ea typeface="+mj-ea"/>
              <a:cs typeface="+mj-cs"/>
            </a:endParaRP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4643438" y="714356"/>
            <a:ext cx="4284662" cy="50783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Танец – это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ритмические, выразительные телодвижения, обычно выстраиваемые в определенную композицию и исполняемые с музыкальным сопровождением</a:t>
            </a: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жа\Pictures\фоны\69404361_1295337099_ne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5122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714348" y="500042"/>
            <a:ext cx="8001000" cy="1643051"/>
          </a:xfrm>
          <a:solidFill>
            <a:schemeClr val="accent5">
              <a:lumMod val="40000"/>
              <a:lumOff val="60000"/>
            </a:schemeClr>
          </a:solidFill>
          <a:ln w="57150" cmpd="thinThick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/>
              <a:t>        </a:t>
            </a:r>
          </a:p>
          <a:p>
            <a:pP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Танец -  душевное благополучие человеческого рода</a:t>
            </a:r>
          </a:p>
          <a:p>
            <a:pP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Танец– лучшее лекарство от депрессии и застенчивости</a:t>
            </a:r>
          </a:p>
          <a:p>
            <a:pP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Танец– это подвижность, координация, гибкость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4" descr="C:\Users\жа\Pictures\картинки\лдолдод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2500313"/>
            <a:ext cx="3286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жа\Pictures\фоны\69404361_1295337099_ne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85786" y="500042"/>
            <a:ext cx="7772400" cy="26431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dirty="0"/>
              <a:t>Народная </a:t>
            </a:r>
            <a:r>
              <a:rPr lang="ru-RU" sz="4400" b="1" dirty="0" smtClean="0"/>
              <a:t>мудрость</a:t>
            </a:r>
            <a:endParaRPr lang="ru-RU" sz="4400" b="1" dirty="0"/>
          </a:p>
          <a:p>
            <a:pPr algn="ctr">
              <a:defRPr/>
            </a:pPr>
            <a:r>
              <a:rPr lang="ru-RU" sz="4400" b="1" dirty="0"/>
              <a:t>«В здоровом теле здоровый дух».</a:t>
            </a:r>
            <a:endParaRPr lang="ru-RU" sz="4400" b="1" i="1" kern="0" dirty="0">
              <a:latin typeface="DejaVu Sans Condensed" pitchFamily="34" charset="0"/>
              <a:ea typeface="+mj-ea"/>
              <a:cs typeface="+mj-cs"/>
            </a:endParaRPr>
          </a:p>
        </p:txBody>
      </p:sp>
      <p:pic>
        <p:nvPicPr>
          <p:cNvPr id="3075" name="Picture 8" descr="http://www.bloodyloud.com/wp-content/gallery/lois-greenfield/greenfield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4000500"/>
            <a:ext cx="3863975" cy="257175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жа\Pictures\фоны\69404361_1295337099_ne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928662" y="500042"/>
            <a:ext cx="7929562" cy="1428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 cmpd="thinThick">
            <a:solidFill>
              <a:srgbClr val="00B0F0"/>
            </a:solidFill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kern="0" dirty="0">
                <a:solidFill>
                  <a:schemeClr val="accent4"/>
                </a:solidFill>
                <a:latin typeface="+mn-lt"/>
              </a:rPr>
              <a:t>        </a:t>
            </a:r>
            <a:endParaRPr lang="ru-RU" sz="2000" b="1" kern="0" dirty="0">
              <a:solidFill>
                <a:schemeClr val="accent4"/>
              </a:solidFill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20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ea typeface="+mj-ea"/>
                <a:cs typeface="Arial" pitchFamily="34" charset="0"/>
              </a:rPr>
              <a:t>от уровня развития медицины;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20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ea typeface="+mj-ea"/>
                <a:cs typeface="Arial" pitchFamily="34" charset="0"/>
              </a:rPr>
              <a:t>от наследственных характеристик;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20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ea typeface="+mj-ea"/>
                <a:cs typeface="Arial" pitchFamily="34" charset="0"/>
              </a:rPr>
              <a:t>от образа жизни (поведения самого человека).</a:t>
            </a:r>
            <a:r>
              <a:rPr lang="ru-RU" sz="2800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ea typeface="+mj-ea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 sz="2800" kern="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2" descr="http://healyou.ru/wp-content/uploads/mi-za-zdoroviy-obraz-jizn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00166" y="2143116"/>
            <a:ext cx="6604000" cy="4525963"/>
          </a:xfrm>
          <a:noFill/>
          <a:ln>
            <a:solidFill>
              <a:srgbClr val="632EFF"/>
            </a:solidFill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жа\Pictures\фоны\69404361_1295337099_ne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2910" y="785794"/>
            <a:ext cx="7772400" cy="40005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4400" b="1" i="1" kern="0" dirty="0">
              <a:latin typeface="DejaVu Sans Condensed" pitchFamily="34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2500306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Танец – это движение, движение - это жизнь!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Танцы положительно влияют на весь организм: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развивают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сердечно-сосудистую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дыхательную системы,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улучшают координацию движений,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поднимают настроение,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развивают гибкость и грациозность.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Танцы сегодня стали одним из самых популярных  направлений музыкальной деятельности.</a:t>
            </a:r>
          </a:p>
        </p:txBody>
      </p:sp>
      <p:pic>
        <p:nvPicPr>
          <p:cNvPr id="7" name="Picture 8" descr="http://iceimg.com/i/f9/10/fb45b85ff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000636"/>
            <a:ext cx="1228725" cy="1266826"/>
          </a:xfrm>
          <a:prstGeom prst="rect">
            <a:avLst/>
          </a:prstGeom>
          <a:noFill/>
        </p:spPr>
      </p:pic>
      <p:pic>
        <p:nvPicPr>
          <p:cNvPr id="8" name="Picture 8" descr="http://iceimg.com/i/f9/10/fb45b85ff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5000636"/>
            <a:ext cx="1228725" cy="12668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жа\Pictures\фоны\69404361_1295337099_ne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857250" y="357188"/>
            <a:ext cx="7900988" cy="6429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Польза танца</a:t>
            </a:r>
          </a:p>
        </p:txBody>
      </p:sp>
      <p:pic>
        <p:nvPicPr>
          <p:cNvPr id="1026" name="Picture 2" descr="C:\Users\жа\Pictures\картинки\32920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634888"/>
            <a:ext cx="4929222" cy="3023094"/>
          </a:xfrm>
          <a:prstGeom prst="rect">
            <a:avLst/>
          </a:prstGeom>
          <a:noFill/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785786" y="1504550"/>
            <a:ext cx="8072494" cy="430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 физическая нагрузка для человека, как и занятия спортом, фитнесом.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 польза для тренировки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сердечно-сосудистой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дыхательной системы.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 работа множества мышц, это их укрепление, их массаж и массаж внутренних органов.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это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улучшение кровоснабжения при движении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это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способствует развивают координации движений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Это б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езупречная осанка, никакой сутулости и сколиоза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 снижение ненавистного всем 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лишнего веса.</a:t>
            </a:r>
            <a:r>
              <a:rPr kumimoji="0" lang="ru-RU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 выражение ваших эмоций, это воплощение ваших творческих идей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 хорошее настроение, способ расслабления и раскрепощения, метод борьбы с депрессией, тоской и унынием.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жа\Pictures\фоны\69404361_1295337099_neb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86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2285992"/>
            <a:ext cx="4114800" cy="2333625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Бальный танец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Исторический танец</a:t>
            </a:r>
          </a:p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Хастл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Балет</a:t>
            </a:r>
          </a:p>
          <a:p>
            <a:pPr>
              <a:buFont typeface="Wingdings" pitchFamily="2" charset="2"/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285992"/>
            <a:ext cx="4100513" cy="2620963"/>
          </a:xfrm>
        </p:spPr>
        <p:txBody>
          <a:bodyPr>
            <a:normAutofit fontScale="92500"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Латиноамериканские танцы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Народные танцы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Свинг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Современные танцы</a:t>
            </a:r>
          </a:p>
          <a:p>
            <a:endParaRPr lang="ru-RU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57200" y="188912"/>
            <a:ext cx="8229600" cy="13112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b="1" i="1" dirty="0"/>
              <a:t>Богат мир танца своим разнообразием!</a:t>
            </a:r>
          </a:p>
        </p:txBody>
      </p:sp>
      <p:pic>
        <p:nvPicPr>
          <p:cNvPr id="9" name="Рисунок 8" descr="http://i55.tinypic.com/2a82kg9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786322"/>
            <a:ext cx="1371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55.tinypic.com/2a82kg9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786322"/>
            <a:ext cx="1371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uiExpand="1" build="p"/>
      <p:bldP spid="68613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592</Words>
  <Application>Microsoft Office PowerPoint</Application>
  <PresentationFormat>Экран (4:3)</PresentationFormat>
  <Paragraphs>92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«Танцы  и  здоровье»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Богат мир танца своим разнообразием!</vt:lpstr>
      <vt:lpstr>Вальс</vt:lpstr>
      <vt:lpstr>Танго</vt:lpstr>
      <vt:lpstr>Слайд 12</vt:lpstr>
      <vt:lpstr>Восточные танцы — танец живота</vt:lpstr>
      <vt:lpstr>Слайд 14</vt:lpstr>
      <vt:lpstr>Ирландские танцы</vt:lpstr>
      <vt:lpstr>Рок-н-ролл</vt:lpstr>
      <vt:lpstr>Брейк-данс </vt:lpstr>
      <vt:lpstr>Слайд 18</vt:lpstr>
      <vt:lpstr>Слайд 19</vt:lpstr>
      <vt:lpstr>Обучающие программы</vt:lpstr>
      <vt:lpstr>Слайд 21</vt:lpstr>
      <vt:lpstr>Слайд 22</vt:lpstr>
      <vt:lpstr>Слайд 23</vt:lpstr>
      <vt:lpstr>Слайд 24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жа</cp:lastModifiedBy>
  <cp:revision>180</cp:revision>
  <dcterms:created xsi:type="dcterms:W3CDTF">2013-06-28T06:35:15Z</dcterms:created>
  <dcterms:modified xsi:type="dcterms:W3CDTF">2014-02-27T18:40:17Z</dcterms:modified>
</cp:coreProperties>
</file>